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76"/>
  </p:notesMasterIdLst>
  <p:sldIdLst>
    <p:sldId id="452" r:id="rId3"/>
    <p:sldId id="257" r:id="rId4"/>
    <p:sldId id="258" r:id="rId5"/>
    <p:sldId id="453" r:id="rId6"/>
    <p:sldId id="260" r:id="rId7"/>
    <p:sldId id="261" r:id="rId8"/>
    <p:sldId id="262" r:id="rId9"/>
    <p:sldId id="263" r:id="rId10"/>
    <p:sldId id="264" r:id="rId11"/>
    <p:sldId id="265" r:id="rId12"/>
    <p:sldId id="454" r:id="rId13"/>
    <p:sldId id="267" r:id="rId14"/>
    <p:sldId id="476" r:id="rId15"/>
    <p:sldId id="475" r:id="rId16"/>
    <p:sldId id="269" r:id="rId17"/>
    <p:sldId id="501" r:id="rId18"/>
    <p:sldId id="509" r:id="rId19"/>
    <p:sldId id="510" r:id="rId20"/>
    <p:sldId id="511" r:id="rId21"/>
    <p:sldId id="512" r:id="rId22"/>
    <p:sldId id="513" r:id="rId23"/>
    <p:sldId id="514" r:id="rId24"/>
    <p:sldId id="515" r:id="rId25"/>
    <p:sldId id="520" r:id="rId26"/>
    <p:sldId id="521" r:id="rId27"/>
    <p:sldId id="522" r:id="rId28"/>
    <p:sldId id="523" r:id="rId29"/>
    <p:sldId id="524" r:id="rId30"/>
    <p:sldId id="525" r:id="rId31"/>
    <p:sldId id="526" r:id="rId32"/>
    <p:sldId id="527" r:id="rId33"/>
    <p:sldId id="528" r:id="rId34"/>
    <p:sldId id="529" r:id="rId35"/>
    <p:sldId id="530" r:id="rId36"/>
    <p:sldId id="531" r:id="rId37"/>
    <p:sldId id="532" r:id="rId38"/>
    <p:sldId id="533" r:id="rId39"/>
    <p:sldId id="534" r:id="rId40"/>
    <p:sldId id="535" r:id="rId41"/>
    <p:sldId id="536" r:id="rId42"/>
    <p:sldId id="537" r:id="rId43"/>
    <p:sldId id="270" r:id="rId44"/>
    <p:sldId id="477" r:id="rId45"/>
    <p:sldId id="478" r:id="rId46"/>
    <p:sldId id="479" r:id="rId47"/>
    <p:sldId id="480" r:id="rId48"/>
    <p:sldId id="481" r:id="rId49"/>
    <p:sldId id="482" r:id="rId50"/>
    <p:sldId id="483" r:id="rId51"/>
    <p:sldId id="484" r:id="rId52"/>
    <p:sldId id="485" r:id="rId53"/>
    <p:sldId id="486" r:id="rId54"/>
    <p:sldId id="487" r:id="rId55"/>
    <p:sldId id="488" r:id="rId56"/>
    <p:sldId id="489" r:id="rId57"/>
    <p:sldId id="490" r:id="rId58"/>
    <p:sldId id="491" r:id="rId59"/>
    <p:sldId id="492" r:id="rId60"/>
    <p:sldId id="493" r:id="rId61"/>
    <p:sldId id="494" r:id="rId62"/>
    <p:sldId id="495" r:id="rId63"/>
    <p:sldId id="496" r:id="rId64"/>
    <p:sldId id="497" r:id="rId65"/>
    <p:sldId id="498" r:id="rId66"/>
    <p:sldId id="499" r:id="rId67"/>
    <p:sldId id="500" r:id="rId68"/>
    <p:sldId id="281" r:id="rId69"/>
    <p:sldId id="516" r:id="rId70"/>
    <p:sldId id="517" r:id="rId71"/>
    <p:sldId id="518" r:id="rId72"/>
    <p:sldId id="519" r:id="rId73"/>
    <p:sldId id="304" r:id="rId74"/>
    <p:sldId id="325" r:id="rId75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0F265-7777-4D60-9437-BBD191420206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B60AD-DC1F-443E-ADE9-9148CE1181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52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7110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8668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0374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4684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9278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5914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1087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4510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9292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4772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9341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5376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9175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9152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0457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4461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4101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18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767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6581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2741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6098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1890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733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6740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4452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2029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6EDB3-AE2D-48EC-95AA-65CAE85E2C33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15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2C3D53-FEDF-49EC-8F65-FFFC138B637E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790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0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9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6" y="1244359"/>
            <a:ext cx="11969707" cy="436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3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데이터 베이스 설계 현황 소개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591" y="122759"/>
            <a:ext cx="9850001" cy="6574374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7706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2545" y="360480"/>
            <a:ext cx="10981387" cy="858720"/>
          </a:xfrm>
        </p:spPr>
        <p:txBody>
          <a:bodyPr/>
          <a:lstStyle/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피드백 및 개선사항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/>
          </p:nvPr>
        </p:nvSpPr>
        <p:spPr>
          <a:xfrm>
            <a:off x="660280" y="1286934"/>
            <a:ext cx="10972440" cy="118533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요구사항 정의서 </a:t>
            </a:r>
            <a:r>
              <a:rPr lang="ko-KR" altLang="en-US" sz="2800" dirty="0" err="1" smtClean="0"/>
              <a:t>가독성을</a:t>
            </a:r>
            <a:r>
              <a:rPr lang="ko-KR" altLang="en-US" sz="2800" dirty="0" smtClean="0"/>
              <a:t> 좀 더 높여 봅시다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ko-KR" sz="2800" dirty="0" smtClean="0"/>
              <a:t>CSS </a:t>
            </a:r>
            <a:r>
              <a:rPr lang="ko-KR" altLang="en-US" sz="2800" dirty="0" smtClean="0"/>
              <a:t>작업 미흡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초보 수준인 페이지들은 좀 더 보완 할 것</a:t>
            </a:r>
            <a:endParaRPr lang="en-US" altLang="ko-KR" sz="2800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50211" y="3137547"/>
            <a:ext cx="10981387" cy="8587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다음 발표 목표</a:t>
            </a:r>
            <a:endParaRPr lang="ko-KR" altLang="en-US" dirty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660280" y="4140201"/>
            <a:ext cx="10972440" cy="209973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현재 제작중인 웹 페이지까지 구현 완료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err="1" smtClean="0"/>
              <a:t>안드로이드</a:t>
            </a:r>
            <a:r>
              <a:rPr lang="ko-KR" altLang="en-US" sz="2800" dirty="0" smtClean="0"/>
              <a:t> 화면 구현 시작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본인 파트 최소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페이지 이상 구현 및 화면 연결</a:t>
            </a:r>
            <a:endParaRPr lang="en-US" altLang="ko-KR" sz="2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데이터 베이스 설계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완료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테이블 작성 및 데이터 입력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후 </a:t>
            </a:r>
            <a:r>
              <a:rPr lang="en-US" altLang="ko-KR" sz="2800" dirty="0" smtClean="0"/>
              <a:t>SQL</a:t>
            </a:r>
            <a:r>
              <a:rPr lang="ko-KR" altLang="en-US" sz="2800" dirty="0" smtClean="0"/>
              <a:t>문 작성 시작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8989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5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김현태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상세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신고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Admin_통계</a:t>
            </a:r>
            <a:endParaRPr lang="en-US" sz="28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0859535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91750749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24332202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="" xmlns:a16="http://schemas.microsoft.com/office/drawing/2014/main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="" xmlns:a16="http://schemas.microsoft.com/office/drawing/2014/main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="" xmlns:a16="http://schemas.microsoft.com/office/drawing/2014/main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="" xmlns:a16="http://schemas.microsoft.com/office/drawing/2014/main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37658"/>
              </p:ext>
            </p:extLst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727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1" y="215501"/>
            <a:ext cx="10898359" cy="6459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04333" y="3293533"/>
            <a:ext cx="10651067" cy="33814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408" y="417326"/>
            <a:ext cx="5419725" cy="1219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408" y="1961966"/>
            <a:ext cx="7077074" cy="8321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>
            <a:off x="4241800" y="1026926"/>
            <a:ext cx="719608" cy="147074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4241800" y="2378036"/>
            <a:ext cx="719608" cy="11963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1295400" y="3629072"/>
            <a:ext cx="10286999" cy="2949528"/>
            <a:chOff x="1295400" y="3629072"/>
            <a:chExt cx="10286999" cy="2949528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1524" y="3629072"/>
              <a:ext cx="7000875" cy="2343150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직선 화살표 연결선 4"/>
            <p:cNvCxnSpPr>
              <a:stCxn id="1027" idx="1"/>
              <a:endCxn id="10" idx="3"/>
            </p:cNvCxnSpPr>
            <p:nvPr/>
          </p:nvCxnSpPr>
          <p:spPr>
            <a:xfrm flipH="1">
              <a:off x="3691467" y="4800647"/>
              <a:ext cx="890057" cy="347087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1295400" y="3716867"/>
              <a:ext cx="2396067" cy="286173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383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6419228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09268249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="" xmlns:a16="http://schemas.microsoft.com/office/drawing/2014/main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448533"/>
              </p:ext>
            </p:extLst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170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3"/>
          <p:cNvPicPr/>
          <p:nvPr/>
        </p:nvPicPr>
        <p:blipFill>
          <a:blip r:embed="rId2"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순서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선정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이유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흐름도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요구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사항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분석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주요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데이터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베이스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설계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2800" spc="-1" dirty="0" smtClean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28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9" y="376368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357533" y="3657600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267" y="282904"/>
            <a:ext cx="5145996" cy="1970637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883" y="282904"/>
            <a:ext cx="3177116" cy="2800879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아래쪽 화살표 7"/>
          <p:cNvSpPr/>
          <p:nvPr/>
        </p:nvSpPr>
        <p:spPr>
          <a:xfrm rot="16200000">
            <a:off x="6350111" y="3546262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407570"/>
              </p:ext>
            </p:extLst>
          </p:nvPr>
        </p:nvGraphicFramePr>
        <p:xfrm>
          <a:off x="570782" y="3447521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942857" y="3310172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4" idx="0"/>
          </p:cNvCxnSpPr>
          <p:nvPr/>
        </p:nvCxnSpPr>
        <p:spPr>
          <a:xfrm>
            <a:off x="6866467" y="2253541"/>
            <a:ext cx="2239433" cy="14040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endCxn id="4" idx="0"/>
          </p:cNvCxnSpPr>
          <p:nvPr/>
        </p:nvCxnSpPr>
        <p:spPr>
          <a:xfrm>
            <a:off x="9105900" y="3083783"/>
            <a:ext cx="0" cy="5738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17" y="3716867"/>
            <a:ext cx="6419850" cy="294322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6804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7811640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79622596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결제 화면으로 이동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47903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:a16="http://schemas.microsoft.com/office/drawing/2014/main" xmlns="" id="{5233C2A4-8E74-4C04-B60D-9830C0368ED1}"/>
              </a:ext>
            </a:extLst>
          </p:cNvPr>
          <p:cNvSpPr/>
          <p:nvPr/>
        </p:nvSpPr>
        <p:spPr>
          <a:xfrm>
            <a:off x="298358" y="1359838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488632" y="1488384"/>
            <a:ext cx="3264163" cy="10562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프로젝트 대표 이미지</a:t>
            </a:r>
          </a:p>
        </p:txBody>
      </p:sp>
      <p:sp>
        <p:nvSpPr>
          <p:cNvPr id="23" name="Google Shape;170;g7c553259d1_0_81"/>
          <p:cNvSpPr/>
          <p:nvPr/>
        </p:nvSpPr>
        <p:spPr>
          <a:xfrm>
            <a:off x="1211329" y="2683856"/>
            <a:ext cx="1720208" cy="33990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투자하기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B5835ADD-7D32-474C-A3BF-3A3CCD28E21A}"/>
              </a:ext>
            </a:extLst>
          </p:cNvPr>
          <p:cNvCxnSpPr>
            <a:cxnSpLocks/>
          </p:cNvCxnSpPr>
          <p:nvPr/>
        </p:nvCxnSpPr>
        <p:spPr>
          <a:xfrm flipV="1">
            <a:off x="498379" y="5291182"/>
            <a:ext cx="1343025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6;g7c553259d1_0_81">
            <a:extLst>
              <a:ext uri="{FF2B5EF4-FFF2-40B4-BE49-F238E27FC236}">
                <a16:creationId xmlns:a16="http://schemas.microsoft.com/office/drawing/2014/main" xmlns="" id="{DCC01A34-2B47-48F3-BA00-F7016982BDF9}"/>
              </a:ext>
            </a:extLst>
          </p:cNvPr>
          <p:cNvSpPr/>
          <p:nvPr/>
        </p:nvSpPr>
        <p:spPr>
          <a:xfrm>
            <a:off x="530177" y="5343963"/>
            <a:ext cx="583875" cy="18315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57%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Google Shape;176;g7c553259d1_0_81"/>
          <p:cNvSpPr/>
          <p:nvPr/>
        </p:nvSpPr>
        <p:spPr>
          <a:xfrm>
            <a:off x="498378" y="317035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이름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Google Shape;176;g7c553259d1_0_81">
            <a:extLst>
              <a:ext uri="{FF2B5EF4-FFF2-40B4-BE49-F238E27FC236}">
                <a16:creationId xmlns:a16="http://schemas.microsoft.com/office/drawing/2014/main" xmlns="" id="{B30BE16B-8D65-4384-B0DA-A50D09A577B8}"/>
              </a:ext>
            </a:extLst>
          </p:cNvPr>
          <p:cNvSpPr/>
          <p:nvPr/>
        </p:nvSpPr>
        <p:spPr>
          <a:xfrm>
            <a:off x="498378" y="3607052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업체명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6;g7c553259d1_0_81">
            <a:extLst>
              <a:ext uri="{FF2B5EF4-FFF2-40B4-BE49-F238E27FC236}">
                <a16:creationId xmlns:a16="http://schemas.microsoft.com/office/drawing/2014/main" xmlns="" id="{700B75C6-9A07-40F2-AB91-29E7A8F8E421}"/>
              </a:ext>
            </a:extLst>
          </p:cNvPr>
          <p:cNvSpPr/>
          <p:nvPr/>
        </p:nvSpPr>
        <p:spPr>
          <a:xfrm>
            <a:off x="498378" y="4043754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받을 목표 금액</a:t>
            </a:r>
            <a:endParaRPr lang="ko-KR" sz="1500" dirty="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9" name="Google Shape;176;g7c553259d1_0_81">
            <a:extLst>
              <a:ext uri="{FF2B5EF4-FFF2-40B4-BE49-F238E27FC236}">
                <a16:creationId xmlns:a16="http://schemas.microsoft.com/office/drawing/2014/main" xmlns="" id="{DD89504F-3007-448C-A6FE-19B35B2D37DF}"/>
              </a:ext>
            </a:extLst>
          </p:cNvPr>
          <p:cNvSpPr/>
          <p:nvPr/>
        </p:nvSpPr>
        <p:spPr>
          <a:xfrm>
            <a:off x="498378" y="4480455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진행 기간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6;g7c553259d1_0_81">
            <a:extLst>
              <a:ext uri="{FF2B5EF4-FFF2-40B4-BE49-F238E27FC236}">
                <a16:creationId xmlns:a16="http://schemas.microsoft.com/office/drawing/2014/main" xmlns="" id="{1678392C-86C9-4C7B-8253-883D70B64401}"/>
              </a:ext>
            </a:extLst>
          </p:cNvPr>
          <p:cNvSpPr/>
          <p:nvPr/>
        </p:nvSpPr>
        <p:spPr>
          <a:xfrm>
            <a:off x="498378" y="4917157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현재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받은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금액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6;g7c553259d1_0_81">
            <a:extLst>
              <a:ext uri="{FF2B5EF4-FFF2-40B4-BE49-F238E27FC236}">
                <a16:creationId xmlns:a16="http://schemas.microsoft.com/office/drawing/2014/main" xmlns="" id="{CE6D0F43-8CE7-4454-9E3B-7AA022C3B35D}"/>
              </a:ext>
            </a:extLst>
          </p:cNvPr>
          <p:cNvSpPr/>
          <p:nvPr/>
        </p:nvSpPr>
        <p:spPr>
          <a:xfrm>
            <a:off x="498378" y="557207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고유 주소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76;g7c553259d1_0_81">
            <a:extLst>
              <a:ext uri="{FF2B5EF4-FFF2-40B4-BE49-F238E27FC236}">
                <a16:creationId xmlns:a16="http://schemas.microsoft.com/office/drawing/2014/main" xmlns="" id="{8B9D43A3-D080-4785-B76B-4DD9477341D6}"/>
              </a:ext>
            </a:extLst>
          </p:cNvPr>
          <p:cNvSpPr/>
          <p:nvPr/>
        </p:nvSpPr>
        <p:spPr>
          <a:xfrm>
            <a:off x="498378" y="6008771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키워드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75;g7c553259d1_0_81">
            <a:extLst>
              <a:ext uri="{FF2B5EF4-FFF2-40B4-BE49-F238E27FC236}">
                <a16:creationId xmlns:a16="http://schemas.microsoft.com/office/drawing/2014/main" xmlns="" id="{5233C2A4-8E74-4C04-B60D-9830C0368ED1}"/>
              </a:ext>
            </a:extLst>
          </p:cNvPr>
          <p:cNvSpPr/>
          <p:nvPr/>
        </p:nvSpPr>
        <p:spPr>
          <a:xfrm>
            <a:off x="4174054" y="1359837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4858218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관심 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등록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6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6151023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신고 하기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Google Shape;176;g7c553259d1_0_81">
            <a:extLst>
              <a:ext uri="{FF2B5EF4-FFF2-40B4-BE49-F238E27FC236}">
                <a16:creationId xmlns:a16="http://schemas.microsoft.com/office/drawing/2014/main" xmlns="" id="{F899F5BB-2CA2-49B1-8BC6-DD4D5BBC5954}"/>
              </a:ext>
            </a:extLst>
          </p:cNvPr>
          <p:cNvSpPr/>
          <p:nvPr/>
        </p:nvSpPr>
        <p:spPr>
          <a:xfrm>
            <a:off x="4368533" y="1507756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카테고리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76;g7c553259d1_0_81">
            <a:extLst>
              <a:ext uri="{FF2B5EF4-FFF2-40B4-BE49-F238E27FC236}">
                <a16:creationId xmlns:a16="http://schemas.microsoft.com/office/drawing/2014/main" xmlns="" id="{67F6FB9B-C1D8-4622-99B3-F40F5ECC13C5}"/>
              </a:ext>
            </a:extLst>
          </p:cNvPr>
          <p:cNvSpPr/>
          <p:nvPr/>
        </p:nvSpPr>
        <p:spPr>
          <a:xfrm>
            <a:off x="4368533" y="1944458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문의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4368533" y="2381159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사업자 등록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Google Shape;176;g7c553259d1_0_81">
            <a:extLst>
              <a:ext uri="{FF2B5EF4-FFF2-40B4-BE49-F238E27FC236}">
                <a16:creationId xmlns:a16="http://schemas.microsoft.com/office/drawing/2014/main" xmlns="" id="{CBA66B1C-BC87-4F39-A0EF-904FBF90FC1E}"/>
              </a:ext>
            </a:extLst>
          </p:cNvPr>
          <p:cNvSpPr/>
          <p:nvPr/>
        </p:nvSpPr>
        <p:spPr>
          <a:xfrm>
            <a:off x="4367975" y="3576491"/>
            <a:ext cx="3350939" cy="13406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동영상</a:t>
            </a:r>
            <a:endParaRPr lang="ko-KR" sz="1500" b="0" i="0" u="none" strike="noStrike" cap="none" dirty="0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Google Shape;176;g7c553259d1_0_81">
            <a:extLst>
              <a:ext uri="{FF2B5EF4-FFF2-40B4-BE49-F238E27FC236}">
                <a16:creationId xmlns:a16="http://schemas.microsoft.com/office/drawing/2014/main" xmlns="" id="{CA7B6956-F91B-4FA3-9BDE-FB9F73D25A79}"/>
              </a:ext>
            </a:extLst>
          </p:cNvPr>
          <p:cNvSpPr/>
          <p:nvPr/>
        </p:nvSpPr>
        <p:spPr>
          <a:xfrm>
            <a:off x="4368533" y="5056358"/>
            <a:ext cx="3350939" cy="123329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이미지</a:t>
            </a:r>
            <a:endParaRPr lang="ko-KR" dirty="0" err="1">
              <a:solidFill>
                <a:schemeClr val="dk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962702" y="26991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8358" y="50563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298358" y="557207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594065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949612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58247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1127289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85476583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35900" y="1359837"/>
              <a:ext cx="3702142" cy="5164725"/>
              <a:chOff x="235900" y="1359837"/>
              <a:chExt cx="3702142" cy="5164725"/>
            </a:xfrm>
          </p:grpSpPr>
          <p:sp>
            <p:nvSpPr>
              <p:cNvPr id="35" name="Google Shape;175;g7c553259d1_0_81">
                <a:extLst>
                  <a:ext uri="{FF2B5EF4-FFF2-40B4-BE49-F238E27FC236}">
                    <a16:creationId xmlns:a16="http://schemas.microsoft.com/office/drawing/2014/main" xmlns="" id="{5233C2A4-8E74-4C04-B60D-9830C0368ED1}"/>
                  </a:ext>
                </a:extLst>
              </p:cNvPr>
              <p:cNvSpPr/>
              <p:nvPr/>
            </p:nvSpPr>
            <p:spPr>
              <a:xfrm>
                <a:off x="235900" y="1359837"/>
                <a:ext cx="3702142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176;g7c553259d1_0_81">
                <a:extLst>
                  <a:ext uri="{FF2B5EF4-FFF2-40B4-BE49-F238E27FC236}">
                    <a16:creationId xmlns:a16="http://schemas.microsoft.com/office/drawing/2014/main" xmlns="" id="{29FE8594-EA7A-4B62-B46A-D4F6BAC1C327}"/>
                  </a:ext>
                </a:extLst>
              </p:cNvPr>
              <p:cNvSpPr/>
              <p:nvPr/>
            </p:nvSpPr>
            <p:spPr>
              <a:xfrm>
                <a:off x="323590" y="1445487"/>
                <a:ext cx="3469092" cy="663867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세부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내용</a:t>
                </a:r>
                <a:endParaRPr sz="15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3590" y="2203531"/>
                <a:ext cx="3469092" cy="73709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환불 정책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3089903"/>
                <a:ext cx="3467698" cy="1191152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455941" y="3206874"/>
                <a:ext cx="572759" cy="499388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/>
                  <a:t>ID</a:t>
                </a:r>
                <a:endParaRPr lang="ko-KR" altLang="en-US" sz="1400" dirty="0"/>
              </a:p>
            </p:txBody>
          </p:sp>
          <p:sp>
            <p:nvSpPr>
              <p:cNvPr id="40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3154919"/>
                <a:ext cx="2599985" cy="62737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500" b="0" i="0" u="none" strike="noStrike" cap="none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의견 입력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651031" y="3882213"/>
                <a:ext cx="1037741" cy="358452"/>
              </a:xfrm>
              <a:prstGeom prst="rect">
                <a:avLst/>
              </a:prstGeom>
              <a:solidFill>
                <a:srgbClr val="DC7F0D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400" dirty="0" smtClean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등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록</a:t>
                </a:r>
                <a:endParaRPr sz="1400" b="0" i="0" u="none" strike="noStrike" cap="none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4362894"/>
                <a:ext cx="3467697" cy="145601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4452948"/>
                <a:ext cx="3249379" cy="804851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5337480"/>
                <a:ext cx="3249380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466333" y="4606968"/>
                <a:ext cx="572758" cy="484577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HT</a:t>
                </a:r>
                <a:endParaRPr lang="ko-KR" altLang="en-US" sz="1200" dirty="0"/>
              </a:p>
            </p:txBody>
          </p:sp>
          <p:sp>
            <p:nvSpPr>
              <p:cNvPr id="51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4523841"/>
                <a:ext cx="2496075" cy="62221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얘들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BTS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급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맞나염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?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52" name="꺾인 연결선 51"/>
              <p:cNvCxnSpPr/>
              <p:nvPr/>
            </p:nvCxnSpPr>
            <p:spPr>
              <a:xfrm>
                <a:off x="745886" y="5425546"/>
                <a:ext cx="290947" cy="140755"/>
              </a:xfrm>
              <a:prstGeom prst="bentConnector3">
                <a:avLst>
                  <a:gd name="adj1" fmla="val 0"/>
                </a:avLst>
              </a:prstGeom>
              <a:ln w="28575">
                <a:solidFill>
                  <a:srgbClr val="DC7F0D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3" name="Google Shape;173;g7c553259d1_0_81"/>
          <p:cNvSpPr/>
          <p:nvPr/>
        </p:nvSpPr>
        <p:spPr>
          <a:xfrm>
            <a:off x="108084" y="24097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88043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1028700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73716" y="53548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2499681" y="39001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378169" y="44034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9307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3" y="368830"/>
            <a:ext cx="3616429" cy="592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457" y="368830"/>
            <a:ext cx="3376672" cy="592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296" y="368830"/>
            <a:ext cx="3332636" cy="592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1620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유서희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상담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1392303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이벤트 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오픈 신청 페이지로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채팅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채팅창</a:t>
                      </a:r>
                      <a:r>
                        <a:rPr lang="ko-KR" altLang="en-US" sz="1200" dirty="0" smtClean="0"/>
                        <a:t>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3996375"/>
            <a:ext cx="1109233" cy="1173266"/>
            <a:chOff x="1289132" y="2322971"/>
            <a:chExt cx="2079370" cy="2500041"/>
          </a:xfrm>
        </p:grpSpPr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435051" y="3991859"/>
            <a:ext cx="1109233" cy="1173266"/>
            <a:chOff x="1289132" y="2322971"/>
            <a:chExt cx="2079370" cy="2500041"/>
          </a:xfrm>
        </p:grpSpPr>
        <p:grpSp>
          <p:nvGrpSpPr>
            <p:cNvPr id="37" name="그룹 3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726370" y="3991859"/>
            <a:ext cx="1109233" cy="1173266"/>
            <a:chOff x="1289132" y="2322971"/>
            <a:chExt cx="2079370" cy="2500041"/>
          </a:xfrm>
        </p:grpSpPr>
        <p:grpSp>
          <p:nvGrpSpPr>
            <p:cNvPr id="52" name="그룹 5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5301171"/>
            <a:ext cx="1109233" cy="1173266"/>
            <a:chOff x="1289132" y="2322971"/>
            <a:chExt cx="2079370" cy="2500041"/>
          </a:xfrm>
        </p:grpSpPr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7479" y="1247057"/>
          <a:ext cx="8032199" cy="26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46"/>
                <a:gridCol w="1169773"/>
                <a:gridCol w="3667580"/>
              </a:tblGrid>
              <a:tr h="3922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이벤트 제목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7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투자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리워드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더보기</a:t>
                      </a:r>
                      <a:endParaRPr lang="ko-KR" altLang="en-US" sz="1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회원가입</a:t>
                      </a: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864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슬라이드 배너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975670" y="3910831"/>
          <a:ext cx="2117108" cy="26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108"/>
              </a:tblGrid>
              <a:tr h="26478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157954" y="6558661"/>
            <a:ext cx="803219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098720" y="4417037"/>
          <a:ext cx="1871008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988655"/>
                <a:gridCol w="674073"/>
              </a:tblGrid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36902" y="3980721"/>
            <a:ext cx="11823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실시간랭킹</a:t>
            </a:r>
            <a:endParaRPr lang="en-US" altLang="ko-KR" sz="1000" b="1" dirty="0" smtClean="0"/>
          </a:p>
          <a:p>
            <a:endParaRPr lang="en-US" altLang="ko-KR" sz="500" dirty="0"/>
          </a:p>
          <a:p>
            <a:r>
              <a:rPr lang="ko-KR" altLang="en-US" sz="800" u="sng" dirty="0" smtClean="0"/>
              <a:t>투자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</a:rPr>
              <a:t>리워드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369222" y="446608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369222" y="486963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6369222" y="5305947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6369222" y="569542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6369222" y="6110202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4" name="Google Shape;174;g7c553259d1_0_81"/>
          <p:cNvSpPr/>
          <p:nvPr/>
        </p:nvSpPr>
        <p:spPr>
          <a:xfrm>
            <a:off x="7185056" y="1555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120970" y="27878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5950772" y="405032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734023" y="403504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1" y="1380418"/>
            <a:ext cx="124532" cy="1245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7" y="3446410"/>
            <a:ext cx="1005309" cy="2916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131" y="5216618"/>
            <a:ext cx="2589113" cy="1320921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174053" y="55157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19" name="타원 18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형 설명선 2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29" y="1710748"/>
            <a:ext cx="971686" cy="2191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884" y="1656268"/>
            <a:ext cx="1043146" cy="3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9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51" y="1234146"/>
            <a:ext cx="7932848" cy="4458200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630102" y="1449859"/>
            <a:ext cx="8365622" cy="3838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919" y="3367224"/>
            <a:ext cx="2572109" cy="17814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919" y="1888374"/>
            <a:ext cx="2734057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0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user_w_sh_main_2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0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이미지 전환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이미지가 해당방향으로 이동하면서 화면 노출 이미지 전환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등록시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자동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정보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회사명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소개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멘트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모금액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디데이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799493" y="20714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217369" y="1863025"/>
            <a:ext cx="1780907" cy="1536646"/>
            <a:chOff x="1279669" y="2693732"/>
            <a:chExt cx="1780907" cy="1536646"/>
          </a:xfrm>
        </p:grpSpPr>
        <p:grpSp>
          <p:nvGrpSpPr>
            <p:cNvPr id="7" name="그룹 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6FC753D3-1CC9-4143-8D63-97C3D1ABE135}"/>
              </a:ext>
            </a:extLst>
          </p:cNvPr>
          <p:cNvGrpSpPr/>
          <p:nvPr/>
        </p:nvGrpSpPr>
        <p:grpSpPr>
          <a:xfrm>
            <a:off x="3224804" y="1863025"/>
            <a:ext cx="1771441" cy="1536646"/>
            <a:chOff x="1289135" y="2693732"/>
            <a:chExt cx="1771441" cy="1536646"/>
          </a:xfrm>
        </p:grpSpPr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5DB79EFE-C867-4E6B-B133-AD469A549FE1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9363C1A7-127E-4AE0-869D-44303F1FAE90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A1F01CE2-95A0-4E01-9ABC-2AD90DC2A490}"/>
              </a:ext>
            </a:extLst>
          </p:cNvPr>
          <p:cNvGrpSpPr/>
          <p:nvPr/>
        </p:nvGrpSpPr>
        <p:grpSpPr>
          <a:xfrm>
            <a:off x="5164190" y="1863025"/>
            <a:ext cx="1771441" cy="1536646"/>
            <a:chOff x="1289135" y="2693732"/>
            <a:chExt cx="1771441" cy="1536646"/>
          </a:xfrm>
        </p:grpSpPr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17EE38C3-D8E0-482E-B7B4-EAA5F5ECC8BC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404322A6-5DB8-4A43-809C-967FDFA27D71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61528372-6386-4D52-A1B0-3AAC747072FC}"/>
              </a:ext>
            </a:extLst>
          </p:cNvPr>
          <p:cNvGrpSpPr/>
          <p:nvPr/>
        </p:nvGrpSpPr>
        <p:grpSpPr>
          <a:xfrm>
            <a:off x="3230238" y="1870906"/>
            <a:ext cx="1780907" cy="872780"/>
            <a:chOff x="1279669" y="2701613"/>
            <a:chExt cx="1780907" cy="872780"/>
          </a:xfrm>
        </p:grpSpPr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1BEFD9D7-744B-4C8F-9918-08B38D4254B1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A54B053A-EB6D-43CF-839C-1C4822B92ECA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23283AC6-3562-430E-8391-58AB796E8A62}"/>
              </a:ext>
            </a:extLst>
          </p:cNvPr>
          <p:cNvGrpSpPr/>
          <p:nvPr/>
        </p:nvGrpSpPr>
        <p:grpSpPr>
          <a:xfrm>
            <a:off x="5164190" y="1870906"/>
            <a:ext cx="1780907" cy="872780"/>
            <a:chOff x="1279669" y="2701613"/>
            <a:chExt cx="1780907" cy="872780"/>
          </a:xfrm>
        </p:grpSpPr>
        <p:cxnSp>
          <p:nvCxnSpPr>
            <p:cNvPr id="49" name="직선 연결선 48">
              <a:extLst>
                <a:ext uri="{FF2B5EF4-FFF2-40B4-BE49-F238E27FC236}">
                  <a16:creationId xmlns="" xmlns:a16="http://schemas.microsoft.com/office/drawing/2014/main" id="{B6DF0DC7-C0C4-4C3E-BEF9-F5D695824B43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="" xmlns:a16="http://schemas.microsoft.com/office/drawing/2014/main" id="{A44B9274-8709-483E-A16B-58FA09B16B2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D060D5D5-E08A-46BE-8E7C-1B566F5135B0}"/>
              </a:ext>
            </a:extLst>
          </p:cNvPr>
          <p:cNvGrpSpPr/>
          <p:nvPr/>
        </p:nvGrpSpPr>
        <p:grpSpPr>
          <a:xfrm>
            <a:off x="1217368" y="3992566"/>
            <a:ext cx="1780907" cy="1536646"/>
            <a:chOff x="1279669" y="2693732"/>
            <a:chExt cx="1780907" cy="1536646"/>
          </a:xfrm>
        </p:grpSpPr>
        <p:grpSp>
          <p:nvGrpSpPr>
            <p:cNvPr id="59" name="그룹 58">
              <a:extLst>
                <a:ext uri="{FF2B5EF4-FFF2-40B4-BE49-F238E27FC236}">
                  <a16:creationId xmlns="" xmlns:a16="http://schemas.microsoft.com/office/drawing/2014/main" id="{A718E03D-88E9-4712-97C5-2CACC3FC9522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="" xmlns:a16="http://schemas.microsoft.com/office/drawing/2014/main" id="{F6B9790A-9398-4DEA-8A55-66721DA8152F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64212CE8-0025-4EA0-A58B-A43C4E6853E1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DD431567-9FA8-4D64-B8D8-65C555EFD17D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61" name="직선 연결선 60">
                <a:extLst>
                  <a:ext uri="{FF2B5EF4-FFF2-40B4-BE49-F238E27FC236}">
                    <a16:creationId xmlns="" xmlns:a16="http://schemas.microsoft.com/office/drawing/2014/main" id="{EC6D096F-1293-4C10-8B2D-A623D7E29D4A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="" xmlns:a16="http://schemas.microsoft.com/office/drawing/2014/main" id="{72CA621C-BDE0-4999-A3A1-F49D21C252B8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그룹 64">
            <a:extLst>
              <a:ext uri="{FF2B5EF4-FFF2-40B4-BE49-F238E27FC236}">
                <a16:creationId xmlns="" xmlns:a16="http://schemas.microsoft.com/office/drawing/2014/main" id="{0B6EE787-0C47-406E-9EE2-E8578AB10094}"/>
              </a:ext>
            </a:extLst>
          </p:cNvPr>
          <p:cNvGrpSpPr/>
          <p:nvPr/>
        </p:nvGrpSpPr>
        <p:grpSpPr>
          <a:xfrm>
            <a:off x="3224803" y="3992566"/>
            <a:ext cx="1771441" cy="1536646"/>
            <a:chOff x="1289135" y="2693732"/>
            <a:chExt cx="1771441" cy="1536646"/>
          </a:xfrm>
        </p:grpSpPr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922D2324-B81B-4281-82AB-25CEAE948DE6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="" xmlns:a16="http://schemas.microsoft.com/office/drawing/2014/main" id="{E6F4EAC4-B9B0-4FF0-B1E4-D7DE021FAE43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B38065D2-974A-4949-B0D3-0DE80363A80B}"/>
              </a:ext>
            </a:extLst>
          </p:cNvPr>
          <p:cNvGrpSpPr/>
          <p:nvPr/>
        </p:nvGrpSpPr>
        <p:grpSpPr>
          <a:xfrm>
            <a:off x="5164189" y="3992566"/>
            <a:ext cx="1771441" cy="1536646"/>
            <a:chOff x="1289135" y="2693732"/>
            <a:chExt cx="1771441" cy="1536646"/>
          </a:xfrm>
        </p:grpSpPr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8835E807-B41C-411B-8285-289EDF8E867F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678DAB57-3FA3-449B-BD7C-4E1A477A4406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30FBCA59-67F7-44D1-A13E-0F460157C4C2}"/>
              </a:ext>
            </a:extLst>
          </p:cNvPr>
          <p:cNvGrpSpPr/>
          <p:nvPr/>
        </p:nvGrpSpPr>
        <p:grpSpPr>
          <a:xfrm>
            <a:off x="3230237" y="4000447"/>
            <a:ext cx="1780907" cy="872780"/>
            <a:chOff x="1279669" y="2701613"/>
            <a:chExt cx="1780907" cy="872780"/>
          </a:xfrm>
        </p:grpSpPr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9BE5B5E8-EBCE-40D8-8022-7363DEB580B0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="" xmlns:a16="http://schemas.microsoft.com/office/drawing/2014/main" id="{FD72856D-BD91-4947-ABF6-6B606795307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F4E4665-3A12-4ADD-9349-0466AD9379E9}"/>
              </a:ext>
            </a:extLst>
          </p:cNvPr>
          <p:cNvSpPr/>
          <p:nvPr/>
        </p:nvSpPr>
        <p:spPr>
          <a:xfrm>
            <a:off x="1138404" y="155006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투자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1138403" y="364172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BB658F42-DC14-4DB6-8FC1-FFF5E566022F}"/>
              </a:ext>
            </a:extLst>
          </p:cNvPr>
          <p:cNvGrpSpPr/>
          <p:nvPr/>
        </p:nvGrpSpPr>
        <p:grpSpPr>
          <a:xfrm>
            <a:off x="5164189" y="3995105"/>
            <a:ext cx="1780907" cy="872780"/>
            <a:chOff x="1279669" y="2701613"/>
            <a:chExt cx="1780907" cy="872780"/>
          </a:xfrm>
        </p:grpSpPr>
        <p:cxnSp>
          <p:nvCxnSpPr>
            <p:cNvPr id="77" name="직선 연결선 76">
              <a:extLst>
                <a:ext uri="{FF2B5EF4-FFF2-40B4-BE49-F238E27FC236}">
                  <a16:creationId xmlns="" xmlns:a16="http://schemas.microsoft.com/office/drawing/2014/main" id="{29B2BDD3-6C9E-4BEC-BAE7-98CEEF664C5F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="" xmlns:a16="http://schemas.microsoft.com/office/drawing/2014/main" id="{20E92DC2-FE42-4EA1-9DAD-3DCECDDA2F96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이등변 삼각형 1"/>
          <p:cNvSpPr/>
          <p:nvPr/>
        </p:nvSpPr>
        <p:spPr>
          <a:xfrm rot="5400000">
            <a:off x="7145180" y="2522939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/>
          <p:cNvSpPr/>
          <p:nvPr/>
        </p:nvSpPr>
        <p:spPr>
          <a:xfrm rot="16200000" flipH="1">
            <a:off x="850740" y="2522940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이등변 삼각형 82"/>
          <p:cNvSpPr/>
          <p:nvPr/>
        </p:nvSpPr>
        <p:spPr>
          <a:xfrm rot="5400000">
            <a:off x="7145179" y="4671701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이등변 삼각형 83"/>
          <p:cNvSpPr/>
          <p:nvPr/>
        </p:nvSpPr>
        <p:spPr>
          <a:xfrm rot="16200000" flipH="1">
            <a:off x="850739" y="464439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82" y="5990322"/>
            <a:ext cx="6046817" cy="605628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1138404" y="580266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새로운 프로젝트</a:t>
            </a:r>
            <a:endParaRPr lang="en-US" altLang="ko-KR" sz="1000" b="1" dirty="0"/>
          </a:p>
        </p:txBody>
      </p:sp>
      <p:sp>
        <p:nvSpPr>
          <p:cNvPr id="174" name="Google Shape;174;g7c553259d1_0_81"/>
          <p:cNvSpPr/>
          <p:nvPr/>
        </p:nvSpPr>
        <p:spPr>
          <a:xfrm>
            <a:off x="3953001" y="191354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6663350" y="32385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80" name="타원 79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형 설명선 80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01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7" y="749644"/>
            <a:ext cx="8013147" cy="45225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074" y="2582245"/>
            <a:ext cx="3381847" cy="8573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26382" y="4271000"/>
            <a:ext cx="1278740" cy="7896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69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879" y="5241659"/>
            <a:ext cx="9952422" cy="5026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163" y="314040"/>
            <a:ext cx="8663202" cy="46970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32238" y="461319"/>
            <a:ext cx="8979244" cy="2512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063" y="5855540"/>
            <a:ext cx="6837407" cy="8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3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3"/>
          <p:cNvPicPr/>
          <p:nvPr/>
        </p:nvPicPr>
        <p:blipFill>
          <a:blip r:embed="rId2"/>
          <a:stretch/>
        </p:blipFill>
        <p:spPr>
          <a:xfrm>
            <a:off x="216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1. 주제 선정 이유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85" name="내용 개체 틀 4"/>
          <p:cNvPicPr/>
          <p:nvPr/>
        </p:nvPicPr>
        <p:blipFill>
          <a:blip r:embed="rId3"/>
          <a:stretch/>
        </p:blipFill>
        <p:spPr>
          <a:xfrm>
            <a:off x="6997320" y="1280160"/>
            <a:ext cx="4356000" cy="2480400"/>
          </a:xfrm>
          <a:prstGeom prst="rect">
            <a:avLst/>
          </a:prstGeom>
          <a:ln>
            <a:noFill/>
          </a:ln>
        </p:spPr>
      </p:pic>
      <p:pic>
        <p:nvPicPr>
          <p:cNvPr id="86" name="그림 5"/>
          <p:cNvPicPr/>
          <p:nvPr/>
        </p:nvPicPr>
        <p:blipFill>
          <a:blip r:embed="rId4"/>
          <a:stretch/>
        </p:blipFill>
        <p:spPr>
          <a:xfrm>
            <a:off x="1634040" y="1556280"/>
            <a:ext cx="3380760" cy="5081040"/>
          </a:xfrm>
          <a:prstGeom prst="rect">
            <a:avLst/>
          </a:prstGeom>
          <a:ln>
            <a:noFill/>
          </a:ln>
        </p:spPr>
      </p:pic>
      <p:pic>
        <p:nvPicPr>
          <p:cNvPr id="87" name="그림 6"/>
          <p:cNvPicPr/>
          <p:nvPr/>
        </p:nvPicPr>
        <p:blipFill>
          <a:blip r:embed="rId5"/>
          <a:stretch/>
        </p:blipFill>
        <p:spPr>
          <a:xfrm>
            <a:off x="5704200" y="3981240"/>
            <a:ext cx="6087600" cy="2656080"/>
          </a:xfrm>
          <a:prstGeom prst="rect">
            <a:avLst/>
          </a:prstGeom>
          <a:ln>
            <a:noFill/>
          </a:ln>
        </p:spPr>
      </p:pic>
      <p:pic>
        <p:nvPicPr>
          <p:cNvPr id="88" name="그림 7"/>
          <p:cNvPicPr/>
          <p:nvPr/>
        </p:nvPicPr>
        <p:blipFill>
          <a:blip r:embed="rId6"/>
          <a:stretch/>
        </p:blipFill>
        <p:spPr>
          <a:xfrm>
            <a:off x="5481360" y="281520"/>
            <a:ext cx="2331360" cy="223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4040"/>
            <a:ext cx="9440562" cy="51185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39484" y="2920054"/>
            <a:ext cx="10985249" cy="2512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80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채팅창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회원가입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회원가입 페이지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39601" y="1270609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786181" y="1471990"/>
            <a:ext cx="2775746" cy="3570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이벤트 제목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646" y="1588261"/>
            <a:ext cx="124532" cy="1245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6181" y="1829065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549" y="1876880"/>
            <a:ext cx="214041" cy="21714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786181" y="2141838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54578" y="2203450"/>
            <a:ext cx="443051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추천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73599" y="2194014"/>
            <a:ext cx="570184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투자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7675" y="2194015"/>
            <a:ext cx="607893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리워드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739460" y="2194016"/>
            <a:ext cx="598217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더보기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487" y="1837243"/>
            <a:ext cx="268550" cy="26501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2790044" y="2446257"/>
            <a:ext cx="2766122" cy="128548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슬라이드</a:t>
            </a:r>
            <a:endParaRPr lang="ko-KR" altLang="en-US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9" y="4276462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9" y="4276462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2923864" y="394555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추천 프로젝트</a:t>
            </a:r>
            <a:endParaRPr lang="en-US" altLang="ko-KR" sz="10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863" y="5576264"/>
            <a:ext cx="2564173" cy="673423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916787" y="1270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3170899" y="293048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3;g7c553259d1_0_81"/>
          <p:cNvSpPr/>
          <p:nvPr/>
        </p:nvSpPr>
        <p:spPr>
          <a:xfrm>
            <a:off x="5190391" y="496265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173;g7c553259d1_0_81"/>
          <p:cNvSpPr/>
          <p:nvPr/>
        </p:nvSpPr>
        <p:spPr>
          <a:xfrm>
            <a:off x="5484474" y="193899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7179" y="1880076"/>
            <a:ext cx="971686" cy="21910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53" name="타원 52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형 설명선 53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298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269169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269169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2923863" y="2360788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3002342" y="534398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리워드</a:t>
            </a:r>
            <a:r>
              <a:rPr lang="ko-KR" altLang="en-US" sz="900" dirty="0" smtClean="0">
                <a:solidFill>
                  <a:schemeClr val="tx1"/>
                </a:solidFill>
              </a:rPr>
              <a:t>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400854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400854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863" y="5868411"/>
            <a:ext cx="2875949" cy="381276"/>
          </a:xfrm>
          <a:prstGeom prst="rect">
            <a:avLst/>
          </a:prstGeom>
        </p:spPr>
      </p:pic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039882" y="52674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7" name="타원 66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형 설명선 67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486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260931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260931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2923863" y="2278408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투자 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3002342" y="526160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392616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392616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419" y="5745333"/>
            <a:ext cx="2703721" cy="495369"/>
          </a:xfrm>
          <a:prstGeom prst="rect">
            <a:avLst/>
          </a:prstGeom>
        </p:spPr>
      </p:pic>
      <p:cxnSp>
        <p:nvCxnSpPr>
          <p:cNvPr id="62" name="직선 연결선 61"/>
          <p:cNvCxnSpPr/>
          <p:nvPr/>
        </p:nvCxnSpPr>
        <p:spPr>
          <a:xfrm>
            <a:off x="2779763" y="5745333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8" name="타원 67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형 설명선 6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519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Footer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&amp;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투자위험고지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하단 고정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131601" y="1289960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>
              <a:solidFill>
                <a:srgbClr val="DC7F0D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91782" y="1485634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2" name="직사각형 61"/>
          <p:cNvSpPr/>
          <p:nvPr/>
        </p:nvSpPr>
        <p:spPr>
          <a:xfrm>
            <a:off x="2782868" y="5529833"/>
            <a:ext cx="2775746" cy="73866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ko-KR" altLang="en-US" sz="700" b="1" dirty="0" smtClean="0">
                <a:solidFill>
                  <a:schemeClr val="bg1"/>
                </a:solidFill>
              </a:rPr>
              <a:t>투자위험고지</a:t>
            </a:r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700" dirty="0" smtClean="0">
                <a:solidFill>
                  <a:schemeClr val="bg1"/>
                </a:solidFill>
              </a:rPr>
              <a:t>투자위험고지비상장기업 </a:t>
            </a:r>
            <a:r>
              <a:rPr lang="ko-KR" altLang="en-US" sz="700" dirty="0">
                <a:solidFill>
                  <a:schemeClr val="bg1"/>
                </a:solidFill>
              </a:rPr>
              <a:t>투자는 원금 손실의 가능성이 크니 </a:t>
            </a:r>
            <a:r>
              <a:rPr lang="ko-KR" altLang="en-US" sz="700" u="sng" dirty="0">
                <a:solidFill>
                  <a:schemeClr val="bg1"/>
                </a:solidFill>
              </a:rPr>
              <a:t>투자 위험 안내</a:t>
            </a:r>
            <a:r>
              <a:rPr lang="ko-KR" altLang="en-US" sz="700" dirty="0">
                <a:solidFill>
                  <a:schemeClr val="bg1"/>
                </a:solidFill>
              </a:rPr>
              <a:t>를 꼭 확인하세요</a:t>
            </a:r>
            <a:r>
              <a:rPr lang="en-US" altLang="ko-KR" sz="700" dirty="0">
                <a:solidFill>
                  <a:schemeClr val="bg1"/>
                </a:solidFill>
              </a:rPr>
              <a:t>. Fun</a:t>
            </a:r>
            <a:r>
              <a:rPr lang="ko-KR" altLang="en-US" sz="700" dirty="0" err="1">
                <a:solidFill>
                  <a:schemeClr val="bg1"/>
                </a:solidFill>
              </a:rPr>
              <a:t>딩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ko-KR" altLang="en-US" sz="700" dirty="0">
                <a:solidFill>
                  <a:schemeClr val="bg1"/>
                </a:solidFill>
              </a:rPr>
              <a:t>주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  <a:r>
              <a:rPr lang="ko-KR" altLang="en-US" sz="700" dirty="0">
                <a:solidFill>
                  <a:schemeClr val="bg1"/>
                </a:solidFill>
              </a:rPr>
              <a:t>는 </a:t>
            </a:r>
            <a:r>
              <a:rPr lang="ko-KR" altLang="en-US" sz="700" dirty="0" err="1">
                <a:solidFill>
                  <a:schemeClr val="bg1"/>
                </a:solidFill>
              </a:rPr>
              <a:t>크라우드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</a:rPr>
              <a:t>펀딩</a:t>
            </a:r>
            <a:r>
              <a:rPr lang="ko-KR" altLang="en-US" sz="700" dirty="0">
                <a:solidFill>
                  <a:schemeClr val="bg1"/>
                </a:solidFill>
              </a:rPr>
              <a:t> 플랫폼을 제공하는 중개자로 자금을 모집하는 당사자가 아니며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투자손실의 위험을 보전하거나 </a:t>
            </a:r>
            <a:r>
              <a:rPr lang="ko-KR" altLang="en-US" sz="700" dirty="0" err="1">
                <a:solidFill>
                  <a:schemeClr val="bg1"/>
                </a:solidFill>
              </a:rPr>
              <a:t>보상품</a:t>
            </a:r>
            <a:r>
              <a:rPr lang="ko-KR" altLang="en-US" sz="700" dirty="0">
                <a:solidFill>
                  <a:schemeClr val="bg1"/>
                </a:solidFill>
              </a:rPr>
              <a:t> 제공을 보장해 드리지 못합니다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782868" y="3368299"/>
            <a:ext cx="2775746" cy="18627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2800020" y="4481384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38" y="4553247"/>
            <a:ext cx="896133" cy="896133"/>
          </a:xfrm>
          <a:prstGeom prst="rect">
            <a:avLst/>
          </a:prstGeom>
        </p:spPr>
      </p:pic>
      <p:graphicFrame>
        <p:nvGraphicFramePr>
          <p:cNvPr id="68" name="표 67"/>
          <p:cNvGraphicFramePr>
            <a:graphicFrameLocks noGrp="1"/>
          </p:cNvGraphicFramePr>
          <p:nvPr>
            <p:extLst/>
          </p:nvPr>
        </p:nvGraphicFramePr>
        <p:xfrm>
          <a:off x="3831491" y="4605073"/>
          <a:ext cx="196010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101"/>
              </a:tblGrid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err="1" smtClean="0">
                          <a:solidFill>
                            <a:schemeClr val="tx1"/>
                          </a:solidFill>
                        </a:rPr>
                        <a:t>Ezen</a:t>
                      </a:r>
                      <a:r>
                        <a:rPr lang="en-US" altLang="ko-KR" sz="700" baseline="0" dirty="0" smtClean="0">
                          <a:solidFill>
                            <a:schemeClr val="tx1"/>
                          </a:solidFill>
                        </a:rPr>
                        <a:t> Funding 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</a:rPr>
                        <a:t>㈜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</a:rPr>
                        <a:t>사업자등록번호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</a:rPr>
                        <a:t>220-88-37661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서울특별시 종로구 미려빌딩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층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/>
                        <a:t>© WADIZ Platform Co., Ltd.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3018353" y="3920863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34829" y="2585430"/>
            <a:ext cx="1109233" cy="1173266"/>
            <a:chOff x="1289132" y="2322971"/>
            <a:chExt cx="2079370" cy="2500041"/>
          </a:xfrm>
        </p:grpSpPr>
        <p:grpSp>
          <p:nvGrpSpPr>
            <p:cNvPr id="117" name="그룹 11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19" name="직선 연결선 118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" name="그룹 122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67289" y="2585430"/>
            <a:ext cx="1109233" cy="1173266"/>
            <a:chOff x="1289132" y="2322971"/>
            <a:chExt cx="2079370" cy="2500041"/>
          </a:xfrm>
        </p:grpSpPr>
        <p:grpSp>
          <p:nvGrpSpPr>
            <p:cNvPr id="124" name="그룹 123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26" name="직선 연결선 125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639" y="1490192"/>
            <a:ext cx="2492762" cy="97155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558804" y="5327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31" name="타원 30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형 설명선 31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659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93" y="0"/>
            <a:ext cx="3368560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377" y="1042813"/>
            <a:ext cx="4887007" cy="434400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44346" y="2166551"/>
            <a:ext cx="667265" cy="626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11611" y="1993557"/>
            <a:ext cx="2622766" cy="2553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125459" y="1400432"/>
            <a:ext cx="2046476" cy="214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448" y="1231967"/>
            <a:ext cx="5255219" cy="41226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64" y="0"/>
            <a:ext cx="3396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9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103" y="0"/>
            <a:ext cx="3364454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742" y="940600"/>
            <a:ext cx="3629532" cy="45154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51004" y="1622854"/>
            <a:ext cx="3632887" cy="1820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95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admin_w_sh_login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 삽입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버튼</a:t>
                      </a:r>
                      <a:endParaRPr lang="en-US" altLang="ko-KR" sz="16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2971800" y="3777456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비밀번호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71800" y="3181350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아이디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71800" y="4335912"/>
            <a:ext cx="2362200" cy="400050"/>
          </a:xfrm>
          <a:prstGeom prst="rect">
            <a:avLst/>
          </a:prstGeom>
          <a:solidFill>
            <a:srgbClr val="DC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smtClean="0">
                <a:solidFill>
                  <a:schemeClr val="bg1"/>
                </a:solidFill>
              </a:rPr>
              <a:t>로그인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781300" y="2570163"/>
            <a:ext cx="236220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로그인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1132868" y="19571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4;g7c553259d1_0_81"/>
          <p:cNvSpPr/>
          <p:nvPr/>
        </p:nvSpPr>
        <p:spPr>
          <a:xfrm>
            <a:off x="2478600" y="43736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9573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57" y="1169772"/>
            <a:ext cx="7743253" cy="436605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398046" y="237762"/>
            <a:ext cx="3734833" cy="3900052"/>
            <a:chOff x="8398046" y="237762"/>
            <a:chExt cx="3734833" cy="390005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6663" y="2651707"/>
              <a:ext cx="3696216" cy="148610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8046" y="237762"/>
              <a:ext cx="2791215" cy="2200582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663" y="4891084"/>
            <a:ext cx="2152950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7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26049"/>
            <a:ext cx="9143280" cy="23868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923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/>
          </p:nvPr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51" name="Google Shape;174;g7c553259d1_0_81"/>
          <p:cNvSpPr/>
          <p:nvPr/>
        </p:nvSpPr>
        <p:spPr>
          <a:xfrm>
            <a:off x="6331337" y="13482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460333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드롭다운하여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세부 메뉴 표시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접속자명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로그아웃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접속자명 표시 및 삼각형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로그아웃 버튼 표시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/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Google Shape;173;g7c553259d1_0_81"/>
          <p:cNvSpPr/>
          <p:nvPr/>
        </p:nvSpPr>
        <p:spPr>
          <a:xfrm>
            <a:off x="1409093" y="18871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8964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09" y="1153298"/>
            <a:ext cx="7753385" cy="43825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937" y="708454"/>
            <a:ext cx="3358673" cy="17396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937" y="3072713"/>
            <a:ext cx="3202259" cy="33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0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권기범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User_공지사항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User_Q&amp;A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User_펀딩하는 방법 &amp; FAQ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Admind_공지사항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Admind_Q&amp;A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Admind_펀딩하는 방법 &amp; FAQ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" y="1711946"/>
            <a:ext cx="70675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8" y="4590662"/>
            <a:ext cx="5332983" cy="2060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22"/>
            <a:ext cx="12192000" cy="41057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325" y="4801523"/>
            <a:ext cx="5305425" cy="819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132" y="4114412"/>
            <a:ext cx="82200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82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9" y="1539855"/>
            <a:ext cx="6716575" cy="45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61" y="150313"/>
            <a:ext cx="11048912" cy="513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50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44" y="640850"/>
            <a:ext cx="6505575" cy="390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44" y="1507624"/>
            <a:ext cx="9296400" cy="485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44" y="2590669"/>
            <a:ext cx="8372475" cy="323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02" y="3316331"/>
            <a:ext cx="17145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96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06" y="1615743"/>
            <a:ext cx="7306190" cy="42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8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31"/>
            <a:ext cx="12192000" cy="4512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19" y="3839687"/>
            <a:ext cx="9420225" cy="581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19" y="4539428"/>
            <a:ext cx="9486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30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2. 기능 흐름도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3" name="Google Shape;55;p13"/>
          <p:cNvPicPr/>
          <p:nvPr/>
        </p:nvPicPr>
        <p:blipFill>
          <a:blip r:embed="rId3"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메이커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 / 회원가입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등록된 프로젝트 확인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관심 프로젝트 등록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펀딩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등록(투자, 리워드)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0" name="CustomShape 8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수익 분배, 리워드 제공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1" name="CustomShape 9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신고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2" name="CustomShape 10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결제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3" name="CustomShape 11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개인정보관리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실시간 채팅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5" name="CustomShape 13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게시판 확인</a:t>
            </a:r>
            <a:endParaRPr lang="en-US" sz="1300" b="0" strike="noStrike" spc="-1">
              <a:latin typeface="Noto Sans CJK JP"/>
            </a:endParaRPr>
          </a:p>
        </p:txBody>
      </p:sp>
      <p:pic>
        <p:nvPicPr>
          <p:cNvPr id="116" name="Google Shape;55;p13"/>
          <p:cNvPicPr/>
          <p:nvPr/>
        </p:nvPicPr>
        <p:blipFill>
          <a:blip r:embed="rId3"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17" name="CustomShape 14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서포터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8" name="CustomShape 15"/>
          <p:cNvSpPr/>
          <p:nvPr/>
        </p:nvSpPr>
        <p:spPr>
          <a:xfrm flipV="1">
            <a:off x="845640" y="2745000"/>
            <a:ext cx="1164600" cy="12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6"/>
          <p:cNvSpPr/>
          <p:nvPr/>
        </p:nvSpPr>
        <p:spPr>
          <a:xfrm flipV="1">
            <a:off x="845640" y="3211920"/>
            <a:ext cx="1164600" cy="80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7"/>
          <p:cNvSpPr/>
          <p:nvPr/>
        </p:nvSpPr>
        <p:spPr>
          <a:xfrm flipV="1">
            <a:off x="845640" y="3678480"/>
            <a:ext cx="1164600" cy="33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8"/>
          <p:cNvSpPr/>
          <p:nvPr/>
        </p:nvSpPr>
        <p:spPr>
          <a:xfrm>
            <a:off x="845640" y="4014720"/>
            <a:ext cx="1164600" cy="13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9"/>
          <p:cNvSpPr/>
          <p:nvPr/>
        </p:nvSpPr>
        <p:spPr>
          <a:xfrm>
            <a:off x="845640" y="4014720"/>
            <a:ext cx="1164600" cy="59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0"/>
          <p:cNvSpPr/>
          <p:nvPr/>
        </p:nvSpPr>
        <p:spPr>
          <a:xfrm>
            <a:off x="845640" y="4014720"/>
            <a:ext cx="1164600" cy="106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1"/>
          <p:cNvSpPr/>
          <p:nvPr/>
        </p:nvSpPr>
        <p:spPr>
          <a:xfrm>
            <a:off x="845640" y="4014720"/>
            <a:ext cx="1164600" cy="153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2"/>
          <p:cNvSpPr/>
          <p:nvPr/>
        </p:nvSpPr>
        <p:spPr>
          <a:xfrm>
            <a:off x="845640" y="4014720"/>
            <a:ext cx="1164600" cy="199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3"/>
          <p:cNvSpPr/>
          <p:nvPr/>
        </p:nvSpPr>
        <p:spPr>
          <a:xfrm flipV="1">
            <a:off x="845640" y="1323360"/>
            <a:ext cx="116460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4"/>
          <p:cNvSpPr/>
          <p:nvPr/>
        </p:nvSpPr>
        <p:spPr>
          <a:xfrm>
            <a:off x="845640" y="1760400"/>
            <a:ext cx="1164600" cy="3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의견 교환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29" name="CustomShape 26"/>
          <p:cNvSpPr/>
          <p:nvPr/>
        </p:nvSpPr>
        <p:spPr>
          <a:xfrm flipV="1">
            <a:off x="845640" y="2273040"/>
            <a:ext cx="1164600" cy="174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7"/>
          <p:cNvSpPr/>
          <p:nvPr/>
        </p:nvSpPr>
        <p:spPr>
          <a:xfrm>
            <a:off x="845640" y="1760400"/>
            <a:ext cx="1164600" cy="51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8"/>
          <p:cNvSpPr/>
          <p:nvPr/>
        </p:nvSpPr>
        <p:spPr>
          <a:xfrm flipV="1">
            <a:off x="4594320" y="1795680"/>
            <a:ext cx="11880" cy="1882080"/>
          </a:xfrm>
          <a:prstGeom prst="bentConnector3">
            <a:avLst>
              <a:gd name="adj1" fmla="val 4361543"/>
            </a:avLst>
          </a:pr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9"/>
          <p:cNvSpPr/>
          <p:nvPr/>
        </p:nvSpPr>
        <p:spPr>
          <a:xfrm rot="16200000" flipH="1">
            <a:off x="1842480" y="3535200"/>
            <a:ext cx="1815480" cy="4204080"/>
          </a:xfrm>
          <a:prstGeom prst="bentConnector2">
            <a:avLst/>
          </a:pr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3" name="Group 30"/>
          <p:cNvGrpSpPr/>
          <p:nvPr/>
        </p:nvGrpSpPr>
        <p:grpSpPr>
          <a:xfrm>
            <a:off x="4593960" y="1323360"/>
            <a:ext cx="7503480" cy="5221440"/>
            <a:chOff x="4593960" y="1323360"/>
            <a:chExt cx="7503480" cy="5221440"/>
          </a:xfrm>
        </p:grpSpPr>
        <p:sp>
          <p:nvSpPr>
            <p:cNvPr id="134" name="CustomShape 31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관리자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135" name="Group 32"/>
            <p:cNvGrpSpPr/>
            <p:nvPr/>
          </p:nvGrpSpPr>
          <p:grpSpPr>
            <a:xfrm>
              <a:off x="4593960" y="1323360"/>
              <a:ext cx="7189560" cy="5221440"/>
              <a:chOff x="4593960" y="1323360"/>
              <a:chExt cx="7189560" cy="5221440"/>
            </a:xfrm>
          </p:grpSpPr>
          <p:pic>
            <p:nvPicPr>
              <p:cNvPr id="136" name="Google Shape;60;p13"/>
              <p:cNvPicPr/>
              <p:nvPr/>
            </p:nvPicPr>
            <p:blipFill>
              <a:blip r:embed="rId3"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7" name="CustomShape 33"/>
              <p:cNvSpPr/>
              <p:nvPr/>
            </p:nvSpPr>
            <p:spPr>
              <a:xfrm flipH="1" flipV="1">
                <a:off x="10019880" y="18550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8" name="CustomShape 34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메인화면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39" name="CustomShape 3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0" name="CustomShape 36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결제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1" name="CustomShape 37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통계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2" name="CustomShape 38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CustomShape 39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CustomShape 40"/>
              <p:cNvSpPr/>
              <p:nvPr/>
            </p:nvSpPr>
            <p:spPr>
              <a:xfrm flipH="1" flipV="1">
                <a:off x="10019880" y="25689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CustomShape 41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6" name="CustomShape 42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CustomShape 43"/>
              <p:cNvSpPr/>
              <p:nvPr/>
            </p:nvSpPr>
            <p:spPr>
              <a:xfrm flipH="1" flipV="1">
                <a:off x="4593600" y="46116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" name="CustomShape 44"/>
              <p:cNvSpPr/>
              <p:nvPr/>
            </p:nvSpPr>
            <p:spPr>
              <a:xfrm flipH="1" flipV="1">
                <a:off x="4593600" y="179568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" name="CustomShape 45"/>
              <p:cNvSpPr/>
              <p:nvPr/>
            </p:nvSpPr>
            <p:spPr>
              <a:xfrm flipH="1" flipV="1">
                <a:off x="4593600" y="27450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" name="CustomShape 46"/>
              <p:cNvSpPr/>
              <p:nvPr/>
            </p:nvSpPr>
            <p:spPr>
              <a:xfrm flipH="1" flipV="1">
                <a:off x="4593600" y="321192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" name="CustomShape 47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" name="CustomShape 48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" name="CustomShape 49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54" name="CustomShape 50"/>
              <p:cNvSpPr/>
              <p:nvPr/>
            </p:nvSpPr>
            <p:spPr>
              <a:xfrm flipH="1" flipV="1">
                <a:off x="4593600" y="13233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CustomShape 51"/>
              <p:cNvSpPr/>
              <p:nvPr/>
            </p:nv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56" name="CustomShape 52"/>
          <p:cNvSpPr/>
          <p:nvPr/>
        </p:nvSpPr>
        <p:spPr>
          <a:xfrm flipH="1">
            <a:off x="667800" y="1796400"/>
            <a:ext cx="1341720" cy="191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7" name="Group 53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158" name="Picture 2"/>
            <p:cNvPicPr/>
            <p:nvPr/>
          </p:nvPicPr>
          <p:blipFill>
            <a:blip r:embed="rId4"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Picture 3"/>
            <p:cNvPicPr/>
            <p:nvPr/>
          </p:nvPicPr>
          <p:blipFill>
            <a:blip r:embed="rId5"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pic>
          <p:nvPicPr>
            <p:cNvPr id="160" name="Picture 4"/>
            <p:cNvPicPr/>
            <p:nvPr/>
          </p:nvPicPr>
          <p:blipFill>
            <a:blip r:embed="rId6"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sp>
          <p:nvSpPr>
            <p:cNvPr id="161" name="CustomShape 54"/>
            <p:cNvSpPr/>
            <p:nvPr/>
          </p:nvSpPr>
          <p:spPr>
            <a:xfrm flipH="1" flipV="1">
              <a:off x="4607640" y="1323360"/>
              <a:ext cx="637200" cy="238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55"/>
            <p:cNvSpPr/>
            <p:nvPr/>
          </p:nvSpPr>
          <p:spPr>
            <a:xfrm flipH="1" flipV="1">
              <a:off x="4593600" y="2745000"/>
              <a:ext cx="2307600" cy="115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56"/>
            <p:cNvSpPr/>
            <p:nvPr/>
          </p:nvSpPr>
          <p:spPr>
            <a:xfrm flipH="1" flipV="1">
              <a:off x="4593600" y="5545080"/>
              <a:ext cx="852840" cy="10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47" y="1863025"/>
            <a:ext cx="6899890" cy="41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4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41" y="173733"/>
            <a:ext cx="9620250" cy="43231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41" y="4635999"/>
            <a:ext cx="8801100" cy="942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8129"/>
            <a:ext cx="12192000" cy="9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85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91" y="1863025"/>
            <a:ext cx="6612452" cy="41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55" y="250520"/>
            <a:ext cx="11613428" cy="47348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6" y="5218134"/>
            <a:ext cx="6315075" cy="304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76" y="5755709"/>
            <a:ext cx="11624154" cy="4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41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user_m_kb_NocticeBoard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63" y="1664044"/>
            <a:ext cx="3190493" cy="45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3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23" y="0"/>
            <a:ext cx="325040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989" y="876300"/>
            <a:ext cx="49720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729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user_m_kb_NoticeContent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45" y="1752314"/>
            <a:ext cx="3057820" cy="42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6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2" y="0"/>
            <a:ext cx="325040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05" y="141962"/>
            <a:ext cx="5934075" cy="3189916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stCxn id="5" idx="1"/>
          </p:cNvCxnSpPr>
          <p:nvPr/>
        </p:nvCxnSpPr>
        <p:spPr>
          <a:xfrm flipH="1" flipV="1">
            <a:off x="3700348" y="993913"/>
            <a:ext cx="1961957" cy="74300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236" y="3593472"/>
            <a:ext cx="4058330" cy="3167042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11" idx="1"/>
          </p:cNvCxnSpPr>
          <p:nvPr/>
        </p:nvCxnSpPr>
        <p:spPr>
          <a:xfrm flipH="1" flipV="1">
            <a:off x="3700348" y="3797559"/>
            <a:ext cx="2345888" cy="1379434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295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등록페이지로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공지사항을 수정페이지로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해당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공지사항 삭제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0" y="1750798"/>
            <a:ext cx="7467588" cy="43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4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602"/>
            <a:ext cx="12192000" cy="48969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0" y="4660466"/>
            <a:ext cx="7334250" cy="400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53" y="5277111"/>
            <a:ext cx="41338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50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4" y="885120"/>
            <a:ext cx="11232032" cy="573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5" y="1374973"/>
            <a:ext cx="7125744" cy="47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9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3" y="300037"/>
            <a:ext cx="8045864" cy="47579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080" y="1907509"/>
            <a:ext cx="2780920" cy="1543050"/>
          </a:xfrm>
          <a:prstGeom prst="rect">
            <a:avLst/>
          </a:prstGeom>
        </p:spPr>
      </p:pic>
      <p:cxnSp>
        <p:nvCxnSpPr>
          <p:cNvPr id="5" name="직선 화살표 연결선 4"/>
          <p:cNvCxnSpPr>
            <a:endCxn id="2" idx="1"/>
          </p:cNvCxnSpPr>
          <p:nvPr/>
        </p:nvCxnSpPr>
        <p:spPr>
          <a:xfrm>
            <a:off x="7382312" y="1786855"/>
            <a:ext cx="2028768" cy="8921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endCxn id="2" idx="1"/>
          </p:cNvCxnSpPr>
          <p:nvPr/>
        </p:nvCxnSpPr>
        <p:spPr>
          <a:xfrm flipV="1">
            <a:off x="7382312" y="2679034"/>
            <a:ext cx="2028768" cy="2321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30" y="5191382"/>
            <a:ext cx="4728456" cy="638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30" y="5793274"/>
            <a:ext cx="5398732" cy="8655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447" y="5228656"/>
            <a:ext cx="6339553" cy="76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546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수정버튼을 누르면 답변 수정 및 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0" y="1705526"/>
            <a:ext cx="7674407" cy="44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3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5" y="187430"/>
            <a:ext cx="11139813" cy="38276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91" y="4015052"/>
            <a:ext cx="9420225" cy="581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91" y="4707632"/>
            <a:ext cx="9486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537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Manager_w_kb_RegistQ&amp;A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답변을 등록하면 사용자에게 답변 여부를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2" y="1493208"/>
            <a:ext cx="5392418" cy="45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1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2" y="118288"/>
            <a:ext cx="12192000" cy="569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555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31" y="417664"/>
            <a:ext cx="10696575" cy="2857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31" y="1276154"/>
            <a:ext cx="7829550" cy="4476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31" y="2026606"/>
            <a:ext cx="8305800" cy="1752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994" y="4177126"/>
            <a:ext cx="12192000" cy="75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467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김용승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User_로그인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User_회원가입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User_마이페이지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Admin_회원관리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896" y="162963"/>
            <a:ext cx="4509191" cy="66180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8" y="2302365"/>
            <a:ext cx="3487941" cy="3069974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739081" y="3585172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588" y="400844"/>
            <a:ext cx="5099459" cy="6855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588" y="2797176"/>
            <a:ext cx="5099459" cy="78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59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231"/>
            <a:ext cx="12192000" cy="47335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9" y="2709334"/>
            <a:ext cx="2418077" cy="7171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716"/>
            <a:ext cx="5551581" cy="213114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2124478">
            <a:off x="1394232" y="3793233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243" y="524583"/>
            <a:ext cx="1991976" cy="2206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199" y="4071089"/>
            <a:ext cx="5210175" cy="942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4199" y="5201782"/>
            <a:ext cx="4191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31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7" y="870817"/>
            <a:ext cx="11782425" cy="588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068" y="0"/>
            <a:ext cx="3391863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49" y="3429000"/>
            <a:ext cx="2838450" cy="276225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662593" y="4689526"/>
            <a:ext cx="1190064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498" y="991872"/>
            <a:ext cx="2771775" cy="4276725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 rot="10800000">
            <a:off x="7141434" y="3130234"/>
            <a:ext cx="1190064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42025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954" y="0"/>
            <a:ext cx="340409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95" y="243877"/>
            <a:ext cx="3067050" cy="28575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648544" y="193754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95" y="3320028"/>
            <a:ext cx="2562225" cy="239077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8717233">
            <a:off x="2615063" y="3010773"/>
            <a:ext cx="2187637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855" y="1348635"/>
            <a:ext cx="3228975" cy="32004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7915741" y="311196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45704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이형준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등록 – 투자 펀딩, 리워드 펀딩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User_등록 프로젝트 수정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Admin_등록 신청 프로젝트 검토 및 승인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Admin_카테고리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58" name="CustomShape 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THANK</a:t>
            </a:r>
            <a:r>
              <a:t/>
            </a:r>
            <a:br/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YOU!</a:t>
            </a:r>
            <a:endParaRPr lang="en-US" sz="10000" b="0" strike="noStrike" spc="-1">
              <a:latin typeface="Noto Sans CJK JP"/>
            </a:endParaRPr>
          </a:p>
        </p:txBody>
      </p:sp>
      <p:pic>
        <p:nvPicPr>
          <p:cNvPr id="959" name="Picture 2"/>
          <p:cNvPicPr/>
          <p:nvPr/>
        </p:nvPicPr>
        <p:blipFill>
          <a:blip r:embed="rId3"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ln>
            <a:noFill/>
          </a:ln>
        </p:spPr>
      </p:pic>
      <p:pic>
        <p:nvPicPr>
          <p:cNvPr id="960" name="그림 6"/>
          <p:cNvPicPr/>
          <p:nvPr/>
        </p:nvPicPr>
        <p:blipFill>
          <a:blip r:embed="rId4"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4" y="944008"/>
            <a:ext cx="11095566" cy="575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22" y="1048680"/>
            <a:ext cx="10234612" cy="5609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</TotalTime>
  <Words>1988</Words>
  <Application>Microsoft Office PowerPoint</Application>
  <PresentationFormat>사용자 지정</PresentationFormat>
  <Paragraphs>768</Paragraphs>
  <Slides>73</Slides>
  <Notes>32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73</vt:i4>
      </vt:variant>
    </vt:vector>
  </HeadingPairs>
  <TitlesOfParts>
    <vt:vector size="75" baseType="lpstr">
      <vt:lpstr>Office Theme</vt:lpstr>
      <vt:lpstr>Office Theme</vt:lpstr>
      <vt:lpstr>CROWD FUNDING</vt:lpstr>
      <vt:lpstr>PowerPoint 프레젠테이션</vt:lpstr>
      <vt:lpstr>PowerPoint 프레젠테이션</vt:lpstr>
      <vt:lpstr>1. 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주요 기능 소개</vt:lpstr>
      <vt:lpstr>PowerPoint 프레젠테이션</vt:lpstr>
      <vt:lpstr>PowerPoint 프레젠테이션</vt:lpstr>
      <vt:lpstr>피드백 및 개선사항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subject/>
  <dc:creator>현태찌잉</dc:creator>
  <dc:description/>
  <cp:lastModifiedBy>507-06</cp:lastModifiedBy>
  <cp:revision>73</cp:revision>
  <dcterms:created xsi:type="dcterms:W3CDTF">2020-02-04T14:16:01Z</dcterms:created>
  <dcterms:modified xsi:type="dcterms:W3CDTF">2020-02-20T07:13:28Z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196</vt:i4>
  </property>
</Properties>
</file>